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6" r:id="rId6"/>
    <p:sldId id="260" r:id="rId7"/>
    <p:sldId id="261" r:id="rId8"/>
    <p:sldId id="263" r:id="rId9"/>
    <p:sldId id="262" r:id="rId10"/>
    <p:sldId id="264" r:id="rId11"/>
    <p:sldId id="265" r:id="rId12"/>
    <p:sldId id="268" r:id="rId13"/>
    <p:sldId id="269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74175" autoAdjust="0"/>
  </p:normalViewPr>
  <p:slideViewPr>
    <p:cSldViewPr snapToGrid="0">
      <p:cViewPr varScale="1">
        <p:scale>
          <a:sx n="70" d="100"/>
          <a:sy n="70" d="100"/>
        </p:scale>
        <p:origin x="9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qi" userId="107d9aab8ac468fd" providerId="LiveId" clId="{97B6BB44-BE62-486D-B182-0ED3B2022C51}"/>
    <pc:docChg chg="undo custSel addSld delSld modSld">
      <pc:chgData name="Wang Luqi" userId="107d9aab8ac468fd" providerId="LiveId" clId="{97B6BB44-BE62-486D-B182-0ED3B2022C51}" dt="2022-11-16T23:15:52.593" v="11" actId="1038"/>
      <pc:docMkLst>
        <pc:docMk/>
      </pc:docMkLst>
      <pc:sldChg chg="modSp mod">
        <pc:chgData name="Wang Luqi" userId="107d9aab8ac468fd" providerId="LiveId" clId="{97B6BB44-BE62-486D-B182-0ED3B2022C51}" dt="2022-11-13T17:38:47.130" v="4" actId="1076"/>
        <pc:sldMkLst>
          <pc:docMk/>
          <pc:sldMk cId="3898973955" sldId="257"/>
        </pc:sldMkLst>
        <pc:picChg chg="mod">
          <ac:chgData name="Wang Luqi" userId="107d9aab8ac468fd" providerId="LiveId" clId="{97B6BB44-BE62-486D-B182-0ED3B2022C51}" dt="2022-11-13T17:38:47.130" v="4" actId="1076"/>
          <ac:picMkLst>
            <pc:docMk/>
            <pc:sldMk cId="3898973955" sldId="257"/>
            <ac:picMk id="6" creationId="{1AFE97E8-F12B-43FD-A3A8-CB8B2AA67FDD}"/>
          </ac:picMkLst>
        </pc:picChg>
      </pc:sldChg>
      <pc:sldChg chg="modSp mod">
        <pc:chgData name="Wang Luqi" userId="107d9aab8ac468fd" providerId="LiveId" clId="{97B6BB44-BE62-486D-B182-0ED3B2022C51}" dt="2022-11-16T23:15:52.593" v="11" actId="1038"/>
        <pc:sldMkLst>
          <pc:docMk/>
          <pc:sldMk cId="70885532" sldId="262"/>
        </pc:sldMkLst>
        <pc:spChg chg="mod">
          <ac:chgData name="Wang Luqi" userId="107d9aab8ac468fd" providerId="LiveId" clId="{97B6BB44-BE62-486D-B182-0ED3B2022C51}" dt="2022-11-16T23:15:52.593" v="11" actId="1038"/>
          <ac:spMkLst>
            <pc:docMk/>
            <pc:sldMk cId="70885532" sldId="262"/>
            <ac:spMk id="8" creationId="{7CED2353-4B1D-4A76-B91C-5F663238A211}"/>
          </ac:spMkLst>
        </pc:spChg>
      </pc:sldChg>
      <pc:sldChg chg="new del">
        <pc:chgData name="Wang Luqi" userId="107d9aab8ac468fd" providerId="LiveId" clId="{97B6BB44-BE62-486D-B182-0ED3B2022C51}" dt="2022-11-15T15:54:57.162" v="9" actId="47"/>
        <pc:sldMkLst>
          <pc:docMk/>
          <pc:sldMk cId="258038636" sldId="271"/>
        </pc:sldMkLst>
      </pc:sldChg>
      <pc:sldChg chg="add del">
        <pc:chgData name="Wang Luqi" userId="107d9aab8ac468fd" providerId="LiveId" clId="{97B6BB44-BE62-486D-B182-0ED3B2022C51}" dt="2022-11-15T14:53:27.517" v="6" actId="2890"/>
        <pc:sldMkLst>
          <pc:docMk/>
          <pc:sldMk cId="3187516379" sldId="271"/>
        </pc:sldMkLst>
      </pc:sldChg>
      <pc:sldChg chg="new del">
        <pc:chgData name="Wang Luqi" userId="107d9aab8ac468fd" providerId="LiveId" clId="{97B6BB44-BE62-486D-B182-0ED3B2022C51}" dt="2022-11-15T15:54:59.343" v="10" actId="47"/>
        <pc:sldMkLst>
          <pc:docMk/>
          <pc:sldMk cId="693961201" sldId="272"/>
        </pc:sldMkLst>
      </pc:sldChg>
    </pc:docChg>
  </pc:docChgLst>
  <pc:docChgLst>
    <pc:chgData name="Helen Baddeley" userId="2b22ba7b356ddb83" providerId="LiveId" clId="{5680E99D-1961-4B41-837A-8D143E2ADCD6}"/>
    <pc:docChg chg="custSel modSld">
      <pc:chgData name="Helen Baddeley" userId="2b22ba7b356ddb83" providerId="LiveId" clId="{5680E99D-1961-4B41-837A-8D143E2ADCD6}" dt="2022-05-12T05:19:34.458" v="209" actId="20577"/>
      <pc:docMkLst>
        <pc:docMk/>
      </pc:docMkLst>
      <pc:sldChg chg="modSp mod modNotesTx">
        <pc:chgData name="Helen Baddeley" userId="2b22ba7b356ddb83" providerId="LiveId" clId="{5680E99D-1961-4B41-837A-8D143E2ADCD6}" dt="2022-05-12T05:18:07.360" v="180" actId="5793"/>
        <pc:sldMkLst>
          <pc:docMk/>
          <pc:sldMk cId="1690029705" sldId="256"/>
        </pc:sldMkLst>
        <pc:spChg chg="mod">
          <ac:chgData name="Helen Baddeley" userId="2b22ba7b356ddb83" providerId="LiveId" clId="{5680E99D-1961-4B41-837A-8D143E2ADCD6}" dt="2022-03-09T19:12:15.785" v="157"/>
          <ac:spMkLst>
            <pc:docMk/>
            <pc:sldMk cId="1690029705" sldId="256"/>
            <ac:spMk id="3" creationId="{A5CA5C8F-22CE-499C-8F1C-3A85E69BFC58}"/>
          </ac:spMkLst>
        </pc:spChg>
      </pc:sldChg>
      <pc:sldChg chg="modNotesTx">
        <pc:chgData name="Helen Baddeley" userId="2b22ba7b356ddb83" providerId="LiveId" clId="{5680E99D-1961-4B41-837A-8D143E2ADCD6}" dt="2022-05-12T05:18:17.412" v="184" actId="5793"/>
        <pc:sldMkLst>
          <pc:docMk/>
          <pc:sldMk cId="3898973955" sldId="257"/>
        </pc:sldMkLst>
      </pc:sldChg>
      <pc:sldChg chg="modNotesTx">
        <pc:chgData name="Helen Baddeley" userId="2b22ba7b356ddb83" providerId="LiveId" clId="{5680E99D-1961-4B41-837A-8D143E2ADCD6}" dt="2022-05-12T05:18:23.299" v="186" actId="5793"/>
        <pc:sldMkLst>
          <pc:docMk/>
          <pc:sldMk cId="2905285170" sldId="258"/>
        </pc:sldMkLst>
      </pc:sldChg>
      <pc:sldChg chg="modNotesTx">
        <pc:chgData name="Helen Baddeley" userId="2b22ba7b356ddb83" providerId="LiveId" clId="{5680E99D-1961-4B41-837A-8D143E2ADCD6}" dt="2022-05-12T05:18:12.311" v="181" actId="20577"/>
        <pc:sldMkLst>
          <pc:docMk/>
          <pc:sldMk cId="2355405736" sldId="259"/>
        </pc:sldMkLst>
      </pc:sldChg>
      <pc:sldChg chg="modNotesTx">
        <pc:chgData name="Helen Baddeley" userId="2b22ba7b356ddb83" providerId="LiveId" clId="{5680E99D-1961-4B41-837A-8D143E2ADCD6}" dt="2022-05-12T05:18:32.479" v="190" actId="5793"/>
        <pc:sldMkLst>
          <pc:docMk/>
          <pc:sldMk cId="1320108096" sldId="260"/>
        </pc:sldMkLst>
      </pc:sldChg>
      <pc:sldChg chg="modNotesTx">
        <pc:chgData name="Helen Baddeley" userId="2b22ba7b356ddb83" providerId="LiveId" clId="{5680E99D-1961-4B41-837A-8D143E2ADCD6}" dt="2022-05-12T05:19:25.639" v="207" actId="20577"/>
        <pc:sldMkLst>
          <pc:docMk/>
          <pc:sldMk cId="2880746590" sldId="261"/>
        </pc:sldMkLst>
      </pc:sldChg>
      <pc:sldChg chg="modNotesTx">
        <pc:chgData name="Helen Baddeley" userId="2b22ba7b356ddb83" providerId="LiveId" clId="{5680E99D-1961-4B41-837A-8D143E2ADCD6}" dt="2022-05-12T05:19:34.458" v="209" actId="20577"/>
        <pc:sldMkLst>
          <pc:docMk/>
          <pc:sldMk cId="70885532" sldId="262"/>
        </pc:sldMkLst>
      </pc:sldChg>
      <pc:sldChg chg="modNotesTx">
        <pc:chgData name="Helen Baddeley" userId="2b22ba7b356ddb83" providerId="LiveId" clId="{5680E99D-1961-4B41-837A-8D143E2ADCD6}" dt="2022-05-12T05:18:43.683" v="194" actId="5793"/>
        <pc:sldMkLst>
          <pc:docMk/>
          <pc:sldMk cId="871391080" sldId="263"/>
        </pc:sldMkLst>
      </pc:sldChg>
      <pc:sldChg chg="modNotesTx">
        <pc:chgData name="Helen Baddeley" userId="2b22ba7b356ddb83" providerId="LiveId" clId="{5680E99D-1961-4B41-837A-8D143E2ADCD6}" dt="2022-05-12T05:18:51.735" v="198" actId="5793"/>
        <pc:sldMkLst>
          <pc:docMk/>
          <pc:sldMk cId="1086121486" sldId="264"/>
        </pc:sldMkLst>
      </pc:sldChg>
      <pc:sldChg chg="modNotesTx">
        <pc:chgData name="Helen Baddeley" userId="2b22ba7b356ddb83" providerId="LiveId" clId="{5680E99D-1961-4B41-837A-8D143E2ADCD6}" dt="2022-05-12T05:18:55.012" v="199" actId="20577"/>
        <pc:sldMkLst>
          <pc:docMk/>
          <pc:sldMk cId="2552236314" sldId="265"/>
        </pc:sldMkLst>
      </pc:sldChg>
      <pc:sldChg chg="modNotesTx">
        <pc:chgData name="Helen Baddeley" userId="2b22ba7b356ddb83" providerId="LiveId" clId="{5680E99D-1961-4B41-837A-8D143E2ADCD6}" dt="2022-05-12T05:18:26.845" v="188" actId="5793"/>
        <pc:sldMkLst>
          <pc:docMk/>
          <pc:sldMk cId="2883535418" sldId="266"/>
        </pc:sldMkLst>
      </pc:sldChg>
      <pc:sldChg chg="modNotesTx">
        <pc:chgData name="Helen Baddeley" userId="2b22ba7b356ddb83" providerId="LiveId" clId="{5680E99D-1961-4B41-837A-8D143E2ADCD6}" dt="2022-05-12T05:19:06.873" v="205" actId="5793"/>
        <pc:sldMkLst>
          <pc:docMk/>
          <pc:sldMk cId="4161823008" sldId="267"/>
        </pc:sldMkLst>
      </pc:sldChg>
      <pc:sldChg chg="modNotesTx">
        <pc:chgData name="Helen Baddeley" userId="2b22ba7b356ddb83" providerId="LiveId" clId="{5680E99D-1961-4B41-837A-8D143E2ADCD6}" dt="2022-05-12T05:18:59.567" v="201" actId="5793"/>
        <pc:sldMkLst>
          <pc:docMk/>
          <pc:sldMk cId="7372851" sldId="268"/>
        </pc:sldMkLst>
      </pc:sldChg>
      <pc:sldChg chg="modNotesTx">
        <pc:chgData name="Helen Baddeley" userId="2b22ba7b356ddb83" providerId="LiveId" clId="{5680E99D-1961-4B41-837A-8D143E2ADCD6}" dt="2022-05-12T05:19:02.918" v="203" actId="5793"/>
        <pc:sldMkLst>
          <pc:docMk/>
          <pc:sldMk cId="1081146106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692BD-9D00-4704-B8F9-B3C8B7AFE1C0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41465-6DF2-4E55-B17F-B297C470AE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16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4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30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08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838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416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82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69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53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083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72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34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506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148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41465-6DF2-4E55-B17F-B297C470AEE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56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26226-675A-41B4-899E-D58A2DA7C1AE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EFF9-C609-4A4D-BC50-B396964D3F88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27B8-4E6F-4F9C-920C-EBE14AFAAB4D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3C2C-A302-48EC-8C7F-65B058F3F93D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B99C-42A7-4FFB-8982-0680DC040981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889DF-A82D-47E1-9E37-3052960B1C99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E420C-50A8-4318-8E6F-5B25A9FD4876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3FA0-B2E9-4455-B660-C98BD62C56DA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2CAA-4EDD-438F-9631-8E7EB28F9A2C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442D-54AA-4E18-9B76-EC86C74F4767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9D134C7-DD8C-450A-B2FB-06C84BE6FD1B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2B42000-D6C5-4857-BE75-162F22128B15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259C-BE81-4C7F-B6BE-9B7517C7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/>
              <a:t>Application of CRISPR/Cas Systems as Antiviral Therapy</a:t>
            </a:r>
            <a:endParaRPr lang="en-GB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A5C8F-22CE-499C-8F1C-3A85E69BF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Helen Baddeley</a:t>
            </a:r>
          </a:p>
          <a:p>
            <a:pPr algn="ctr"/>
            <a:r>
              <a:rPr lang="en-GB" dirty="0"/>
              <a:t>Thursday 10</a:t>
            </a:r>
            <a:r>
              <a:rPr lang="en-GB" baseline="30000" dirty="0"/>
              <a:t>th</a:t>
            </a:r>
            <a:r>
              <a:rPr lang="en-GB" dirty="0"/>
              <a:t> March 2022</a:t>
            </a:r>
          </a:p>
          <a:p>
            <a:pPr algn="ctr"/>
            <a:r>
              <a:rPr lang="en-GB" dirty="0"/>
              <a:t>Tutorial for Waynflete Studies Programme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038D5-2D81-4067-84D6-5206FE81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2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95BC-6D0E-45CC-B15A-CEEC8D39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301" y="409105"/>
            <a:ext cx="7729728" cy="11887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 cap="none" dirty="0"/>
              <a:t>Cas13 Knockdown Of Viral Sequences In Mosquito Cells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BBF9B48F-8C2E-4EAB-9322-98EA1621A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54"/>
          <a:stretch/>
        </p:blipFill>
        <p:spPr bwMode="auto">
          <a:xfrm>
            <a:off x="1582146" y="2588753"/>
            <a:ext cx="9027708" cy="236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48725-737A-4672-937F-2E693B27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E280FDD-E6B8-4792-9B7D-2EE66D381678}"/>
              </a:ext>
            </a:extLst>
          </p:cNvPr>
          <p:cNvSpPr txBox="1">
            <a:spLocks/>
          </p:cNvSpPr>
          <p:nvPr/>
        </p:nvSpPr>
        <p:spPr>
          <a:xfrm>
            <a:off x="6339165" y="6225841"/>
            <a:ext cx="4654296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 err="1"/>
              <a:t>Tng</a:t>
            </a:r>
            <a:r>
              <a:rPr lang="en-GB" sz="1600" dirty="0"/>
              <a:t> et al, </a:t>
            </a:r>
            <a:r>
              <a:rPr lang="en-GB" sz="1600" i="1" dirty="0"/>
              <a:t>Communications Biology (Nature), </a:t>
            </a:r>
            <a:r>
              <a:rPr lang="en-GB" sz="1600" dirty="0"/>
              <a:t>2020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410D9F4-1C8B-4DAD-B398-F36082BAC2FE}"/>
              </a:ext>
            </a:extLst>
          </p:cNvPr>
          <p:cNvSpPr txBox="1">
            <a:spLocks/>
          </p:cNvSpPr>
          <p:nvPr/>
        </p:nvSpPr>
        <p:spPr>
          <a:xfrm>
            <a:off x="0" y="5949164"/>
            <a:ext cx="3189342" cy="1425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CHIKV: chikungunya virus </a:t>
            </a:r>
          </a:p>
          <a:p>
            <a:r>
              <a:rPr lang="en-GB" sz="1800" dirty="0" err="1"/>
              <a:t>Fluc</a:t>
            </a:r>
            <a:r>
              <a:rPr lang="en-GB" sz="1800" dirty="0"/>
              <a:t>: firefly luciferase</a:t>
            </a:r>
          </a:p>
        </p:txBody>
      </p:sp>
    </p:spTree>
    <p:extLst>
      <p:ext uri="{BB962C8B-B14F-4D97-AF65-F5344CB8AC3E}">
        <p14:creationId xmlns:p14="http://schemas.microsoft.com/office/powerpoint/2010/main" val="108612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64C49-223A-4D0C-A07A-5076A8F2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4" y="650500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cap="none" dirty="0"/>
              <a:t>Unexpected Cas13-independent Knockdown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3F8D0F32-77D2-49E2-BA56-13C16D4E0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578"/>
          <a:stretch/>
        </p:blipFill>
        <p:spPr>
          <a:xfrm>
            <a:off x="5294376" y="509769"/>
            <a:ext cx="6257544" cy="33121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E12E1-F967-4775-9C8F-3246F594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dirty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DA47A88-5F47-474B-BF73-AFD9B96E5D3E}"/>
              </a:ext>
            </a:extLst>
          </p:cNvPr>
          <p:cNvSpPr txBox="1">
            <a:spLocks/>
          </p:cNvSpPr>
          <p:nvPr/>
        </p:nvSpPr>
        <p:spPr>
          <a:xfrm>
            <a:off x="6339165" y="6225841"/>
            <a:ext cx="4654296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 err="1"/>
              <a:t>Tng</a:t>
            </a:r>
            <a:r>
              <a:rPr lang="en-GB" sz="1600" dirty="0"/>
              <a:t> et al, </a:t>
            </a:r>
            <a:r>
              <a:rPr lang="en-GB" sz="1600" i="1" dirty="0"/>
              <a:t>Communications Biology (Nature), </a:t>
            </a:r>
            <a:r>
              <a:rPr lang="en-GB" sz="1600" dirty="0"/>
              <a:t>2020</a:t>
            </a:r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7F2B3792-E6E0-4457-98DD-B14F6C1C7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9"/>
          <a:stretch/>
        </p:blipFill>
        <p:spPr bwMode="auto">
          <a:xfrm>
            <a:off x="4722161" y="3965962"/>
            <a:ext cx="7469839" cy="3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6653F4-78C6-46AB-9F27-03319A686DA6}"/>
              </a:ext>
            </a:extLst>
          </p:cNvPr>
          <p:cNvSpPr txBox="1"/>
          <p:nvPr/>
        </p:nvSpPr>
        <p:spPr>
          <a:xfrm>
            <a:off x="966181" y="2809981"/>
            <a:ext cx="272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Guide-dependent knockdown in absence of Cas13 plasmid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DD6E9A8F-13A9-4163-AEEC-2C6B8D9BCDD7}"/>
              </a:ext>
            </a:extLst>
          </p:cNvPr>
          <p:cNvSpPr txBox="1">
            <a:spLocks/>
          </p:cNvSpPr>
          <p:nvPr/>
        </p:nvSpPr>
        <p:spPr>
          <a:xfrm>
            <a:off x="5493706" y="4784416"/>
            <a:ext cx="6698293" cy="1425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C: non-targeting control guide</a:t>
            </a:r>
          </a:p>
          <a:p>
            <a:r>
              <a:rPr lang="en-GB" dirty="0"/>
              <a:t>1: guide 1</a:t>
            </a:r>
          </a:p>
          <a:p>
            <a:r>
              <a:rPr lang="en-GB" dirty="0"/>
              <a:t>2: guide 2</a:t>
            </a:r>
          </a:p>
        </p:txBody>
      </p:sp>
    </p:spTree>
    <p:extLst>
      <p:ext uri="{BB962C8B-B14F-4D97-AF65-F5344CB8AC3E}">
        <p14:creationId xmlns:p14="http://schemas.microsoft.com/office/powerpoint/2010/main" val="255223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16E8AEF-77F4-496B-B4EB-29064636C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cap="none" dirty="0"/>
              <a:t>Virus-inducible CRISPR/Cas9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F150-6EC8-473C-AD30-F14792D2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61165062-4C67-4DB5-A1DC-3D2856F13A1C}"/>
              </a:ext>
            </a:extLst>
          </p:cNvPr>
          <p:cNvSpPr txBox="1">
            <a:spLocks/>
          </p:cNvSpPr>
          <p:nvPr/>
        </p:nvSpPr>
        <p:spPr>
          <a:xfrm>
            <a:off x="5931243" y="6225841"/>
            <a:ext cx="5062218" cy="42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Dong et al, </a:t>
            </a:r>
            <a:r>
              <a:rPr lang="en-GB" sz="1600" i="1" dirty="0"/>
              <a:t>Applied Microbiology and Biotechnology, </a:t>
            </a:r>
            <a:r>
              <a:rPr lang="en-GB" sz="1600" dirty="0"/>
              <a:t>2018</a:t>
            </a:r>
          </a:p>
        </p:txBody>
      </p:sp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B0859FB4-6524-4272-98B6-A7FE8C1A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646" y="679623"/>
            <a:ext cx="6603412" cy="445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63A31F-F117-47B3-9394-6BCBBBA92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01FF6B8-DB34-4969-9BFB-0F8202898A76}"/>
              </a:ext>
            </a:extLst>
          </p:cNvPr>
          <p:cNvSpPr txBox="1">
            <a:spLocks/>
          </p:cNvSpPr>
          <p:nvPr/>
        </p:nvSpPr>
        <p:spPr>
          <a:xfrm>
            <a:off x="5931243" y="6225841"/>
            <a:ext cx="5062218" cy="42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Dong et al, </a:t>
            </a:r>
            <a:r>
              <a:rPr lang="en-GB" sz="1600" i="1" dirty="0"/>
              <a:t>Applied Microbiology and Biotechnology, </a:t>
            </a:r>
            <a:r>
              <a:rPr lang="en-GB" sz="1600" dirty="0"/>
              <a:t>2018</a:t>
            </a:r>
          </a:p>
        </p:txBody>
      </p:sp>
      <p:pic>
        <p:nvPicPr>
          <p:cNvPr id="2052" name="Picture 4" descr="Fig. 2">
            <a:extLst>
              <a:ext uri="{FF2B5EF4-FFF2-40B4-BE49-F238E27FC236}">
                <a16:creationId xmlns:a16="http://schemas.microsoft.com/office/drawing/2014/main" id="{EE4585C7-C34F-48C5-99FC-38E813EC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61" y="544920"/>
            <a:ext cx="5502660" cy="53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g. 5">
            <a:extLst>
              <a:ext uri="{FF2B5EF4-FFF2-40B4-BE49-F238E27FC236}">
                <a16:creationId xmlns:a16="http://schemas.microsoft.com/office/drawing/2014/main" id="{3E844518-9695-4FD7-BA2E-3E67173FA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02" y="527503"/>
            <a:ext cx="4813137" cy="53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14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000E-CCAF-4119-A954-DEDA952B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89842"/>
            <a:ext cx="8991600" cy="1645920"/>
          </a:xfrm>
        </p:spPr>
        <p:txBody>
          <a:bodyPr/>
          <a:lstStyle/>
          <a:p>
            <a:r>
              <a:rPr lang="en-GB" cap="none" dirty="0"/>
              <a:t>Conclusions and the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B585D-6628-48D9-AE56-942F3BC4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BEB99-814F-4C63-A940-80FAFD263483}"/>
              </a:ext>
            </a:extLst>
          </p:cNvPr>
          <p:cNvSpPr txBox="1"/>
          <p:nvPr/>
        </p:nvSpPr>
        <p:spPr>
          <a:xfrm>
            <a:off x="1600200" y="2700670"/>
            <a:ext cx="8991600" cy="123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Flexible platform against emerging viruses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Metagenomics – uncultivated microbes (Xu et al, </a:t>
            </a:r>
            <a:r>
              <a:rPr lang="en-GB" sz="2000" i="1" dirty="0"/>
              <a:t>Nature Methods, </a:t>
            </a:r>
            <a:r>
              <a:rPr lang="en-GB" sz="2000" dirty="0"/>
              <a:t>May</a:t>
            </a:r>
            <a:r>
              <a:rPr lang="en-GB" sz="2000" i="1" dirty="0"/>
              <a:t> </a:t>
            </a:r>
            <a:r>
              <a:rPr lang="en-GB" sz="2000" dirty="0"/>
              <a:t>2021)</a:t>
            </a:r>
          </a:p>
        </p:txBody>
      </p:sp>
    </p:spTree>
    <p:extLst>
      <p:ext uri="{BB962C8B-B14F-4D97-AF65-F5344CB8AC3E}">
        <p14:creationId xmlns:p14="http://schemas.microsoft.com/office/powerpoint/2010/main" val="416182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4839F-D1C5-49EB-AEF9-6E5687C2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B258-5E1D-4F81-9D35-466102F1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E94A-293B-4E1D-9FB9-B725371C6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Threat of viruses: emerging, chronic and latent</a:t>
            </a:r>
          </a:p>
          <a:p>
            <a:r>
              <a:rPr lang="en-GB" sz="2800" dirty="0"/>
              <a:t>Vaccines – viral surface proteins rapidly mutate</a:t>
            </a:r>
          </a:p>
          <a:p>
            <a:r>
              <a:rPr lang="en-GB" sz="2800" dirty="0"/>
              <a:t>Cure for latent infections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71F4C-6C27-4E46-A9F6-C99D9B48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0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3970-D72F-4DAA-B91E-FDD6F5E8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1390C8-D7EA-4DCD-96DD-5358F4060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958" y="6217920"/>
            <a:ext cx="2251964" cy="365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Abbott et al, </a:t>
            </a:r>
            <a:r>
              <a:rPr lang="en-GB" sz="1600" i="1" dirty="0"/>
              <a:t>Cell</a:t>
            </a:r>
            <a:r>
              <a:rPr lang="en-GB" sz="1600" dirty="0"/>
              <a:t>,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50BEB-946A-4ED8-93FC-976F3688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E2A9D-1835-4B57-9305-882668CF1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70" t="56933" r="1022"/>
          <a:stretch/>
        </p:blipFill>
        <p:spPr>
          <a:xfrm>
            <a:off x="6752272" y="2650046"/>
            <a:ext cx="2741837" cy="32432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E97E8-F12B-43FD-A3A8-CB8B2AA67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54444" b="48264"/>
          <a:stretch/>
        </p:blipFill>
        <p:spPr>
          <a:xfrm>
            <a:off x="2697891" y="2650046"/>
            <a:ext cx="3124199" cy="3243262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897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862DBA0-8DEF-48BA-B907-906E8DD0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36" y="338036"/>
            <a:ext cx="7729728" cy="1188720"/>
          </a:xfrm>
        </p:spPr>
        <p:txBody>
          <a:bodyPr/>
          <a:lstStyle/>
          <a:p>
            <a:r>
              <a:rPr lang="en-GB" dirty="0"/>
              <a:t>Class ii CRISPR/</a:t>
            </a:r>
            <a:r>
              <a:rPr lang="en-GB" dirty="0" err="1"/>
              <a:t>cas</a:t>
            </a:r>
            <a:r>
              <a:rPr lang="en-GB" dirty="0"/>
              <a:t>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1B338-8F06-4F6E-BE8C-6A7FA614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4D1EB-977D-47F4-8553-9E91E9A3D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70"/>
          <a:stretch/>
        </p:blipFill>
        <p:spPr>
          <a:xfrm>
            <a:off x="2987903" y="1831043"/>
            <a:ext cx="2193697" cy="46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8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862DBA0-8DEF-48BA-B907-906E8DD0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36" y="338036"/>
            <a:ext cx="7729728" cy="1188720"/>
          </a:xfrm>
        </p:spPr>
        <p:txBody>
          <a:bodyPr/>
          <a:lstStyle/>
          <a:p>
            <a:r>
              <a:rPr lang="en-GB" dirty="0"/>
              <a:t>Class ii CRISPR/</a:t>
            </a:r>
            <a:r>
              <a:rPr lang="en-GB" dirty="0" err="1"/>
              <a:t>cas</a:t>
            </a:r>
            <a:r>
              <a:rPr lang="en-GB" dirty="0"/>
              <a:t>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1B338-8F06-4F6E-BE8C-6A7FA614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4D1EB-977D-47F4-8553-9E91E9A3D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70"/>
          <a:stretch/>
        </p:blipFill>
        <p:spPr>
          <a:xfrm>
            <a:off x="2987903" y="1831043"/>
            <a:ext cx="2193697" cy="4688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5C005-C86F-4A87-BE7B-389F1150B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46"/>
          <a:stretch/>
        </p:blipFill>
        <p:spPr>
          <a:xfrm>
            <a:off x="5181600" y="1831042"/>
            <a:ext cx="4380343" cy="46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35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ACB8-F017-4FF4-9AF5-DDA855C7A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36" y="2660023"/>
            <a:ext cx="4417636" cy="261833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Acute antiviral therapy – RNA viruses</a:t>
            </a:r>
          </a:p>
          <a:p>
            <a:r>
              <a:rPr lang="en-GB" dirty="0">
                <a:solidFill>
                  <a:schemeClr val="bg1"/>
                </a:solidFill>
              </a:rPr>
              <a:t>Latent antiviral therapy – HIV</a:t>
            </a:r>
          </a:p>
          <a:p>
            <a:r>
              <a:rPr lang="en-GB" dirty="0">
                <a:solidFill>
                  <a:schemeClr val="bg1"/>
                </a:solidFill>
              </a:rPr>
              <a:t>Chronic antiviral therapy – Hepatitis B Virus</a:t>
            </a:r>
          </a:p>
          <a:p>
            <a:r>
              <a:rPr lang="en-GB" dirty="0">
                <a:solidFill>
                  <a:schemeClr val="bg1"/>
                </a:solidFill>
              </a:rPr>
              <a:t>Antiviral therapy for animals of economic interest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C1B70-277D-462B-98EE-103FB0E1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07" y="1260937"/>
            <a:ext cx="7541089" cy="4336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8CE58-0367-458B-8F2D-D10D4167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498D234-8414-4A0C-9E46-66B1DCDD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5" y="1260937"/>
            <a:ext cx="4417637" cy="1188720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D5434BF9-3E76-4AD8-999D-C55485C2BA38}"/>
              </a:ext>
            </a:extLst>
          </p:cNvPr>
          <p:cNvSpPr txBox="1">
            <a:spLocks/>
          </p:cNvSpPr>
          <p:nvPr/>
        </p:nvSpPr>
        <p:spPr>
          <a:xfrm>
            <a:off x="6919489" y="6217920"/>
            <a:ext cx="4205193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Freije &amp; </a:t>
            </a:r>
            <a:r>
              <a:rPr lang="en-GB" sz="1600" dirty="0" err="1"/>
              <a:t>Sabeti</a:t>
            </a:r>
            <a:r>
              <a:rPr lang="en-GB" sz="1600" dirty="0"/>
              <a:t>, </a:t>
            </a:r>
            <a:r>
              <a:rPr lang="en-GB" sz="1600" i="1" dirty="0"/>
              <a:t>Cell Host &amp; Microbe</a:t>
            </a:r>
            <a:r>
              <a:rPr lang="en-GB" sz="16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32010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CE49A6-3830-4250-A174-F08FA404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cap="none" dirty="0"/>
              <a:t>Cas13 Against SARS-CoV-2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4017762-AB6C-422F-9B2B-22972B8E2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45"/>
          <a:stretch/>
        </p:blipFill>
        <p:spPr>
          <a:xfrm>
            <a:off x="5257800" y="299720"/>
            <a:ext cx="6346502" cy="30276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BC563-8D25-4A4A-BA8B-3E64426A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43C46037-8E5A-425F-B05C-2F9AE378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005" y="6217920"/>
            <a:ext cx="2251964" cy="3657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Abbott et al, </a:t>
            </a:r>
            <a:r>
              <a:rPr lang="en-GB" sz="1600" i="1" dirty="0"/>
              <a:t>Cell</a:t>
            </a:r>
            <a:r>
              <a:rPr lang="en-GB" sz="1600" dirty="0"/>
              <a:t>, 2020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C1BD89A7-81B3-4514-AFB5-CD558E6AD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01"/>
          <a:stretch/>
        </p:blipFill>
        <p:spPr>
          <a:xfrm>
            <a:off x="5397754" y="3508319"/>
            <a:ext cx="6346502" cy="262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650C7-5497-4345-AFF4-734E0AA76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679" y="5532580"/>
            <a:ext cx="7729728" cy="1425583"/>
          </a:xfrm>
        </p:spPr>
        <p:txBody>
          <a:bodyPr/>
          <a:lstStyle/>
          <a:p>
            <a:r>
              <a:rPr lang="en-GB" dirty="0"/>
              <a:t>Pools of CRISPR RNAs (crRNAs) against:</a:t>
            </a:r>
          </a:p>
          <a:p>
            <a:pPr lvl="1"/>
            <a:r>
              <a:rPr lang="en-GB" dirty="0"/>
              <a:t>RNA-dependent RNA polymerase (</a:t>
            </a:r>
            <a:r>
              <a:rPr lang="en-GB" dirty="0" err="1"/>
              <a:t>RdRP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Nucleocapsid (N)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85F4-4312-49CE-95C2-B5FAC5BE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8F9C0-0706-44E5-9097-A3ACD9C80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296"/>
          <a:stretch/>
        </p:blipFill>
        <p:spPr>
          <a:xfrm>
            <a:off x="1346679" y="274320"/>
            <a:ext cx="9498642" cy="5258260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C948BD2-421D-45AD-99E4-7CA40A669A1E}"/>
              </a:ext>
            </a:extLst>
          </p:cNvPr>
          <p:cNvSpPr txBox="1">
            <a:spLocks/>
          </p:cNvSpPr>
          <p:nvPr/>
        </p:nvSpPr>
        <p:spPr>
          <a:xfrm>
            <a:off x="8571005" y="6217920"/>
            <a:ext cx="22519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Abbott et al, </a:t>
            </a:r>
            <a:r>
              <a:rPr lang="en-GB" sz="1600" i="1" dirty="0"/>
              <a:t>Cell</a:t>
            </a:r>
            <a:r>
              <a:rPr lang="en-GB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87139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515E1-88F7-4464-9ED8-5F0011B9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Cas13 Against SARS-CoV-2</a:t>
            </a:r>
            <a:br>
              <a:rPr lang="en-US" cap="none" dirty="0">
                <a:solidFill>
                  <a:schemeClr val="bg1"/>
                </a:solidFill>
              </a:rPr>
            </a:br>
            <a:r>
              <a:rPr lang="en-US" i="1" cap="none" dirty="0">
                <a:solidFill>
                  <a:schemeClr val="bg1"/>
                </a:solidFill>
              </a:rPr>
              <a:t>in vivo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7397-288C-4645-8BDF-BCFF481A4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Clinical isolate</a:t>
            </a:r>
          </a:p>
          <a:p>
            <a:r>
              <a:rPr lang="en-GB" dirty="0">
                <a:solidFill>
                  <a:schemeClr val="bg1"/>
                </a:solidFill>
              </a:rPr>
              <a:t>mRNA-encoded Cas13 delivered using a nebulizer</a:t>
            </a:r>
          </a:p>
          <a:p>
            <a:r>
              <a:rPr lang="en-GB" dirty="0">
                <a:solidFill>
                  <a:schemeClr val="bg1"/>
                </a:solidFill>
              </a:rPr>
              <a:t>Prevention of weight loss</a:t>
            </a:r>
          </a:p>
          <a:p>
            <a:r>
              <a:rPr lang="en-GB" dirty="0">
                <a:solidFill>
                  <a:schemeClr val="bg1"/>
                </a:solidFill>
              </a:rPr>
              <a:t>N3.2 = nucleocapsid</a:t>
            </a:r>
          </a:p>
          <a:p>
            <a:r>
              <a:rPr lang="en-GB" dirty="0">
                <a:solidFill>
                  <a:schemeClr val="bg1"/>
                </a:solidFill>
              </a:rPr>
              <a:t>NTCR = non-targeting crRNA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0F49F-FEB5-413C-91A3-FCC679798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5" t="56221" r="49172" b="31083"/>
          <a:stretch/>
        </p:blipFill>
        <p:spPr>
          <a:xfrm>
            <a:off x="6513297" y="602827"/>
            <a:ext cx="3819701" cy="16601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1E04-72AD-41B6-A595-C583F86D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CED2353-4B1D-4A76-B91C-5F663238A211}"/>
              </a:ext>
            </a:extLst>
          </p:cNvPr>
          <p:cNvSpPr txBox="1">
            <a:spLocks/>
          </p:cNvSpPr>
          <p:nvPr/>
        </p:nvSpPr>
        <p:spPr>
          <a:xfrm>
            <a:off x="6990539" y="6238240"/>
            <a:ext cx="3962947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Blanchard et al, </a:t>
            </a:r>
            <a:r>
              <a:rPr lang="en-GB" sz="1600" i="1" dirty="0"/>
              <a:t>Nature Biotechnology</a:t>
            </a:r>
            <a:r>
              <a:rPr lang="en-GB" sz="1600" dirty="0"/>
              <a:t>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5347F-902C-4107-9C5C-C67D8BF95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95" t="78659" b="-1"/>
          <a:stretch/>
        </p:blipFill>
        <p:spPr>
          <a:xfrm>
            <a:off x="5297764" y="2753358"/>
            <a:ext cx="6244160" cy="29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55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1869</TotalTime>
  <Words>303</Words>
  <Application>Microsoft Office PowerPoint</Application>
  <PresentationFormat>宽屏</PresentationFormat>
  <Paragraphs>76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Parcel</vt:lpstr>
      <vt:lpstr>Application of CRISPR/Cas Systems as Antiviral Therapy</vt:lpstr>
      <vt:lpstr>WHY</vt:lpstr>
      <vt:lpstr>WHY</vt:lpstr>
      <vt:lpstr>Class ii CRISPR/cas Systems</vt:lpstr>
      <vt:lpstr>Class ii CRISPR/cas Systems</vt:lpstr>
      <vt:lpstr>overview</vt:lpstr>
      <vt:lpstr>Cas13 Against SARS-CoV-2</vt:lpstr>
      <vt:lpstr>PowerPoint 演示文稿</vt:lpstr>
      <vt:lpstr>Cas13 Against SARS-CoV-2 in vivo</vt:lpstr>
      <vt:lpstr>Cas13 Knockdown Of Viral Sequences In Mosquito Cells</vt:lpstr>
      <vt:lpstr>Unexpected Cas13-independent Knockdown</vt:lpstr>
      <vt:lpstr>Virus-inducible CRISPR/Cas9 System</vt:lpstr>
      <vt:lpstr>PowerPoint 演示文稿</vt:lpstr>
      <vt:lpstr>Conclusions and the Future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CRISPR/Cas Systems as Antiviral Therapy</dc:title>
  <dc:creator>Helen Baddeley</dc:creator>
  <cp:lastModifiedBy>Wang Luqi</cp:lastModifiedBy>
  <cp:revision>9</cp:revision>
  <dcterms:created xsi:type="dcterms:W3CDTF">2021-05-31T13:35:51Z</dcterms:created>
  <dcterms:modified xsi:type="dcterms:W3CDTF">2022-11-16T23:16:13Z</dcterms:modified>
</cp:coreProperties>
</file>